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2" d="100"/>
          <a:sy n="112" d="100"/>
        </p:scale>
        <p:origin x="5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CC514-7645-BC28-9661-2888E62F8A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5847859D-6676-BC22-CFA3-A555ED5FD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12364248-F4F9-5548-0724-EDE74864C8A9}"/>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5" name="Marcador de pie de página 4">
            <a:extLst>
              <a:ext uri="{FF2B5EF4-FFF2-40B4-BE49-F238E27FC236}">
                <a16:creationId xmlns:a16="http://schemas.microsoft.com/office/drawing/2014/main" id="{F12C8A74-7D84-928D-68FC-B458A73D558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FB3F7FB6-9C4E-3610-6DCE-EC396DC0B7A9}"/>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33986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D0FC15-CCA1-6207-1AA2-AA2E92AD91E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88C3B033-7BC0-834B-4036-26EFCD5E06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9255CEE9-CDD4-7414-0659-8BE1ED0E6664}"/>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5" name="Marcador de pie de página 4">
            <a:extLst>
              <a:ext uri="{FF2B5EF4-FFF2-40B4-BE49-F238E27FC236}">
                <a16:creationId xmlns:a16="http://schemas.microsoft.com/office/drawing/2014/main" id="{5BF82286-A596-92C9-C4E5-F5019B61647E}"/>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EB073850-2738-7053-7ED7-D7E4D833CEB4}"/>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0538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C1B99E-2222-ABCC-0108-F673F2ECFF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B39632D8-C0A4-B481-F1E4-D92493E075B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2422A2E8-CB32-D276-8566-7208F4BEBFF3}"/>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5" name="Marcador de pie de página 4">
            <a:extLst>
              <a:ext uri="{FF2B5EF4-FFF2-40B4-BE49-F238E27FC236}">
                <a16:creationId xmlns:a16="http://schemas.microsoft.com/office/drawing/2014/main" id="{2EB55246-3F53-C3BE-68E7-9EFF79DF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C36BA6E0-D8F6-F66D-C7CA-AAF9536C2AE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40838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3026-FEC3-01F7-7632-F76435D3AA2C}"/>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52C586A-1DDF-36B9-4166-6A706804C1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8ED8641D-356B-EB11-1B27-AE7DBB02B1BC}"/>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5" name="Marcador de pie de página 4">
            <a:extLst>
              <a:ext uri="{FF2B5EF4-FFF2-40B4-BE49-F238E27FC236}">
                <a16:creationId xmlns:a16="http://schemas.microsoft.com/office/drawing/2014/main" id="{3AB41E3B-06D8-C48D-3662-7D39402E37B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8ED8C61-72AB-7013-1328-B8F58F5D284A}"/>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2385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710A6-4BB6-4078-B39E-B1D3E94C6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B746C3C1-4D78-CE47-ECA7-12266CB65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A2441B-DDB4-9714-B260-9785FB3BA58C}"/>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5" name="Marcador de pie de página 4">
            <a:extLst>
              <a:ext uri="{FF2B5EF4-FFF2-40B4-BE49-F238E27FC236}">
                <a16:creationId xmlns:a16="http://schemas.microsoft.com/office/drawing/2014/main" id="{F8509A49-8B0E-5099-F43D-C87576E5608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6B6196A-1E06-2F54-17BF-FADD945CB235}"/>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20809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371-1A76-E6D7-1E1D-0BD60395FB5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2C6A5E95-D116-BEB0-7A92-025B8329D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73F47832-B5D8-3FE8-696A-BDFB1DB238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37E041E1-B84B-8D0B-7C11-46B9E8FA2F65}"/>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6" name="Marcador de pie de página 5">
            <a:extLst>
              <a:ext uri="{FF2B5EF4-FFF2-40B4-BE49-F238E27FC236}">
                <a16:creationId xmlns:a16="http://schemas.microsoft.com/office/drawing/2014/main" id="{E205F3FA-BE71-3A6F-068B-B7CF9C70423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1ED5334F-EBFD-26CE-8399-B8DCCE13C72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5839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F78BA-5632-36EA-A976-6E7FFD45B7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2B48C2A-9560-9E15-5D0C-F8E814920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8FEC13-2BDE-93E5-9ED7-FB12105EF82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D5A6E5CE-C2D5-69F5-69AE-418FF3CFA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C6BE11-CE23-8DAD-491D-F419E74FE0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EF15A27A-2428-A82D-6B53-55FE5BF8468F}"/>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8" name="Marcador de pie de página 7">
            <a:extLst>
              <a:ext uri="{FF2B5EF4-FFF2-40B4-BE49-F238E27FC236}">
                <a16:creationId xmlns:a16="http://schemas.microsoft.com/office/drawing/2014/main" id="{403E156F-8518-8CC8-E758-A114C579C13D}"/>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13BFBF1B-B300-EF95-FF55-483FBE92D207}"/>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3355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37425-9307-DF46-FE41-E2E328708AF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7D5724DD-6F30-AEF0-AC28-3780696486E4}"/>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4" name="Marcador de pie de página 3">
            <a:extLst>
              <a:ext uri="{FF2B5EF4-FFF2-40B4-BE49-F238E27FC236}">
                <a16:creationId xmlns:a16="http://schemas.microsoft.com/office/drawing/2014/main" id="{E125AFF8-80F9-4C87-570D-299E50AF18A2}"/>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2EA2683F-7F0A-5B47-A87E-4BC820BBAC9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84540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78F9DF-F59F-778B-F503-34B302BCC1EA}"/>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3" name="Marcador de pie de página 2">
            <a:extLst>
              <a:ext uri="{FF2B5EF4-FFF2-40B4-BE49-F238E27FC236}">
                <a16:creationId xmlns:a16="http://schemas.microsoft.com/office/drawing/2014/main" id="{52CD8674-1C8C-039C-3E13-B6BC6A6543D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FF5C5161-61D2-EAED-3320-D7234C95FCA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1698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F34B7-CDDD-E590-1172-B03260FD29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4766729-7F65-2B79-13B7-1FDD7CD89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E18E064E-397B-46C3-DA24-3956AEAE7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5D5E45-BD7D-A158-6143-696CFA5E8363}"/>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6" name="Marcador de pie de página 5">
            <a:extLst>
              <a:ext uri="{FF2B5EF4-FFF2-40B4-BE49-F238E27FC236}">
                <a16:creationId xmlns:a16="http://schemas.microsoft.com/office/drawing/2014/main" id="{FDAA0764-D758-48A5-0A23-01C1889DC3BE}"/>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82B1B9D-5482-30F3-4858-828B67A2724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7634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298F4-F6E4-C700-2233-66A12873E1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F53553A4-77DC-89DF-A7B3-5CDA6A8CA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DD5C3082-045F-05C5-3905-43A67570D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AF4ABE-1758-081E-2920-5A4D00A3042A}"/>
              </a:ext>
            </a:extLst>
          </p:cNvPr>
          <p:cNvSpPr>
            <a:spLocks noGrp="1"/>
          </p:cNvSpPr>
          <p:nvPr>
            <p:ph type="dt" sz="half" idx="10"/>
          </p:nvPr>
        </p:nvSpPr>
        <p:spPr/>
        <p:txBody>
          <a:bodyPr/>
          <a:lstStyle/>
          <a:p>
            <a:fld id="{583992F1-720D-40EA-87F6-12F268946C49}" type="datetimeFigureOut">
              <a:rPr lang="es-SV" smtClean="0"/>
              <a:t>10/11/2023</a:t>
            </a:fld>
            <a:endParaRPr lang="es-SV"/>
          </a:p>
        </p:txBody>
      </p:sp>
      <p:sp>
        <p:nvSpPr>
          <p:cNvPr id="6" name="Marcador de pie de página 5">
            <a:extLst>
              <a:ext uri="{FF2B5EF4-FFF2-40B4-BE49-F238E27FC236}">
                <a16:creationId xmlns:a16="http://schemas.microsoft.com/office/drawing/2014/main" id="{522F55D8-500E-A2C7-DB24-68B8F791C451}"/>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7C616411-1979-7FE6-4955-5FFC2EC01A5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181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77D8B9-BAE5-DCEB-7900-49FBB0ED2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685527E7-AD39-A225-4045-2849B612F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2350191-2285-9402-3A2C-2366C1F7E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92F1-720D-40EA-87F6-12F268946C49}" type="datetimeFigureOut">
              <a:rPr lang="es-SV" smtClean="0"/>
              <a:t>10/11/2023</a:t>
            </a:fld>
            <a:endParaRPr lang="es-SV"/>
          </a:p>
        </p:txBody>
      </p:sp>
      <p:sp>
        <p:nvSpPr>
          <p:cNvPr id="5" name="Marcador de pie de página 4">
            <a:extLst>
              <a:ext uri="{FF2B5EF4-FFF2-40B4-BE49-F238E27FC236}">
                <a16:creationId xmlns:a16="http://schemas.microsoft.com/office/drawing/2014/main" id="{5ED19B8C-3505-A460-49A2-31F905FE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4E995317-7BAB-359A-0A08-466E48171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1CC34-12E7-4208-B247-25AE5DEDE26D}" type="slidenum">
              <a:rPr lang="es-SV" smtClean="0"/>
              <a:t>‹Nº›</a:t>
            </a:fld>
            <a:endParaRPr lang="es-SV"/>
          </a:p>
        </p:txBody>
      </p:sp>
    </p:spTree>
    <p:extLst>
      <p:ext uri="{BB962C8B-B14F-4D97-AF65-F5344CB8AC3E}">
        <p14:creationId xmlns:p14="http://schemas.microsoft.com/office/powerpoint/2010/main" val="121854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1416" y="0"/>
            <a:ext cx="12187719" cy="6858000"/>
          </a:xfrm>
          <a:prstGeom prst="rect">
            <a:avLst/>
          </a:prstGeom>
        </p:spPr>
      </p:pic>
      <p:sp>
        <p:nvSpPr>
          <p:cNvPr id="3" name="CuadroTexto 2">
            <a:extLst>
              <a:ext uri="{FF2B5EF4-FFF2-40B4-BE49-F238E27FC236}">
                <a16:creationId xmlns:a16="http://schemas.microsoft.com/office/drawing/2014/main" id="{C9C4C292-ADD5-BEE2-4533-14E2127EBEC3}"/>
              </a:ext>
            </a:extLst>
          </p:cNvPr>
          <p:cNvSpPr txBox="1"/>
          <p:nvPr/>
        </p:nvSpPr>
        <p:spPr>
          <a:xfrm>
            <a:off x="213644" y="471139"/>
            <a:ext cx="11750467" cy="1711366"/>
          </a:xfrm>
          <a:prstGeom prst="rect">
            <a:avLst/>
          </a:prstGeom>
          <a:noFill/>
        </p:spPr>
        <p:txBody>
          <a:bodyPr wrap="square">
            <a:spAutoFit/>
          </a:bodyPr>
          <a:lstStyle/>
          <a:p>
            <a:pPr algn="just">
              <a:lnSpc>
                <a:spcPct val="150000"/>
              </a:lnSpc>
              <a:spcAft>
                <a:spcPts val="800"/>
              </a:spcAft>
            </a:pPr>
            <a:r>
              <a:rPr lang="es-SV" sz="1800" dirty="0">
                <a:effectLst/>
                <a:latin typeface="Calibri" panose="020F0502020204030204" pitchFamily="34" charset="0"/>
                <a:ea typeface="Calibri" panose="020F0502020204030204" pitchFamily="34" charset="0"/>
                <a:cs typeface="Times New Roman" panose="02020603050405020304" pitchFamily="18" charset="0"/>
              </a:rPr>
              <a:t>2. Una partícula pasa frente a un observador que ha colocado dos marcas en el camino; una a 300 metros y otra a 500 metros de donde él se encuentra realizando las mediciones. La partícula pasa frente a la marca de 300 metros en 12 segundos, y frente a la marca de 500 metros en 20 segundos. Compruebe que la partícula se mueve con velocidad constante y calcule esa velocidad. </a:t>
            </a:r>
          </a:p>
        </p:txBody>
      </p:sp>
      <p:pic>
        <p:nvPicPr>
          <p:cNvPr id="4" name="Imagen 3">
            <a:extLst>
              <a:ext uri="{FF2B5EF4-FFF2-40B4-BE49-F238E27FC236}">
                <a16:creationId xmlns:a16="http://schemas.microsoft.com/office/drawing/2014/main" id="{16EE9EFD-0D49-9E33-F6A1-CD3EE332B9B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7889" y="2182505"/>
            <a:ext cx="5608955" cy="1365250"/>
          </a:xfrm>
          <a:prstGeom prst="rect">
            <a:avLst/>
          </a:prstGeom>
          <a:noFill/>
          <a:ln>
            <a:noFill/>
          </a:ln>
        </p:spPr>
      </p:pic>
      <p:sp>
        <p:nvSpPr>
          <p:cNvPr id="9" name="CuadroTexto 8">
            <a:extLst>
              <a:ext uri="{FF2B5EF4-FFF2-40B4-BE49-F238E27FC236}">
                <a16:creationId xmlns:a16="http://schemas.microsoft.com/office/drawing/2014/main" id="{AFC21753-9AC4-2B8C-2081-28B70376B178}"/>
              </a:ext>
            </a:extLst>
          </p:cNvPr>
          <p:cNvSpPr txBox="1"/>
          <p:nvPr/>
        </p:nvSpPr>
        <p:spPr>
          <a:xfrm>
            <a:off x="202186" y="3547755"/>
            <a:ext cx="6152972" cy="1295868"/>
          </a:xfrm>
          <a:prstGeom prst="rect">
            <a:avLst/>
          </a:prstGeom>
          <a:noFill/>
        </p:spPr>
        <p:txBody>
          <a:bodyPr wrap="square">
            <a:spAutoFit/>
          </a:bodyPr>
          <a:lstStyle/>
          <a:p>
            <a:pPr algn="just">
              <a:lnSpc>
                <a:spcPct val="150000"/>
              </a:lnSpc>
              <a:spcAft>
                <a:spcPts val="800"/>
              </a:spcAft>
            </a:pPr>
            <a:r>
              <a:rPr lang="es-SV" sz="1800" dirty="0">
                <a:effectLst/>
                <a:latin typeface="Calibri" panose="020F0502020204030204" pitchFamily="34" charset="0"/>
                <a:ea typeface="Calibri" panose="020F0502020204030204" pitchFamily="34" charset="0"/>
                <a:cs typeface="Times New Roman" panose="02020603050405020304" pitchFamily="18" charset="0"/>
              </a:rPr>
              <a:t>Analizando el momento que pasa por el punto A, en t=12 s y que tiene una posición de 300 m, y pensando que inicialmente en t=0 el objeto estaba en el punto 0:</a:t>
            </a:r>
          </a:p>
        </p:txBody>
      </p:sp>
      <p:pic>
        <p:nvPicPr>
          <p:cNvPr id="13" name="Imagen 12">
            <a:extLst>
              <a:ext uri="{FF2B5EF4-FFF2-40B4-BE49-F238E27FC236}">
                <a16:creationId xmlns:a16="http://schemas.microsoft.com/office/drawing/2014/main" id="{ADBFAD8C-0A95-F6F3-439F-317BBDC4C4DB}"/>
              </a:ext>
            </a:extLst>
          </p:cNvPr>
          <p:cNvPicPr>
            <a:picLocks noChangeAspect="1"/>
          </p:cNvPicPr>
          <p:nvPr/>
        </p:nvPicPr>
        <p:blipFill>
          <a:blip r:embed="rId4"/>
          <a:stretch>
            <a:fillRect/>
          </a:stretch>
        </p:blipFill>
        <p:spPr>
          <a:xfrm>
            <a:off x="329213" y="4913005"/>
            <a:ext cx="646232" cy="213378"/>
          </a:xfrm>
          <a:prstGeom prst="rect">
            <a:avLst/>
          </a:prstGeom>
        </p:spPr>
      </p:pic>
      <p:pic>
        <p:nvPicPr>
          <p:cNvPr id="15" name="Imagen 14">
            <a:extLst>
              <a:ext uri="{FF2B5EF4-FFF2-40B4-BE49-F238E27FC236}">
                <a16:creationId xmlns:a16="http://schemas.microsoft.com/office/drawing/2014/main" id="{5CD94117-533B-0A29-E277-3048A351FB52}"/>
              </a:ext>
            </a:extLst>
          </p:cNvPr>
          <p:cNvPicPr>
            <a:picLocks noChangeAspect="1"/>
          </p:cNvPicPr>
          <p:nvPr/>
        </p:nvPicPr>
        <p:blipFill>
          <a:blip r:embed="rId5"/>
          <a:stretch>
            <a:fillRect/>
          </a:stretch>
        </p:blipFill>
        <p:spPr>
          <a:xfrm>
            <a:off x="426757" y="5214013"/>
            <a:ext cx="451143" cy="164606"/>
          </a:xfrm>
          <a:prstGeom prst="rect">
            <a:avLst/>
          </a:prstGeom>
        </p:spPr>
      </p:pic>
      <p:pic>
        <p:nvPicPr>
          <p:cNvPr id="17" name="Imagen 16">
            <a:extLst>
              <a:ext uri="{FF2B5EF4-FFF2-40B4-BE49-F238E27FC236}">
                <a16:creationId xmlns:a16="http://schemas.microsoft.com/office/drawing/2014/main" id="{BE092E19-8FE8-2A45-BB81-FA4BF178B148}"/>
              </a:ext>
            </a:extLst>
          </p:cNvPr>
          <p:cNvPicPr>
            <a:picLocks noChangeAspect="1"/>
          </p:cNvPicPr>
          <p:nvPr/>
        </p:nvPicPr>
        <p:blipFill>
          <a:blip r:embed="rId6"/>
          <a:stretch>
            <a:fillRect/>
          </a:stretch>
        </p:blipFill>
        <p:spPr>
          <a:xfrm>
            <a:off x="481625" y="5542153"/>
            <a:ext cx="792549" cy="164606"/>
          </a:xfrm>
          <a:prstGeom prst="rect">
            <a:avLst/>
          </a:prstGeom>
        </p:spPr>
      </p:pic>
      <p:pic>
        <p:nvPicPr>
          <p:cNvPr id="19" name="Imagen 18">
            <a:extLst>
              <a:ext uri="{FF2B5EF4-FFF2-40B4-BE49-F238E27FC236}">
                <a16:creationId xmlns:a16="http://schemas.microsoft.com/office/drawing/2014/main" id="{AF86217E-60E9-4A28-FF22-D6C22D8D3E38}"/>
              </a:ext>
            </a:extLst>
          </p:cNvPr>
          <p:cNvPicPr>
            <a:picLocks noChangeAspect="1"/>
          </p:cNvPicPr>
          <p:nvPr/>
        </p:nvPicPr>
        <p:blipFill>
          <a:blip r:embed="rId7"/>
          <a:stretch>
            <a:fillRect/>
          </a:stretch>
        </p:blipFill>
        <p:spPr>
          <a:xfrm>
            <a:off x="329213" y="5915247"/>
            <a:ext cx="1109568" cy="207282"/>
          </a:xfrm>
          <a:prstGeom prst="rect">
            <a:avLst/>
          </a:prstGeom>
        </p:spPr>
      </p:pic>
      <p:pic>
        <p:nvPicPr>
          <p:cNvPr id="21" name="Imagen 20">
            <a:extLst>
              <a:ext uri="{FF2B5EF4-FFF2-40B4-BE49-F238E27FC236}">
                <a16:creationId xmlns:a16="http://schemas.microsoft.com/office/drawing/2014/main" id="{A986C652-F889-671F-FEB4-7A7A08B921A9}"/>
              </a:ext>
            </a:extLst>
          </p:cNvPr>
          <p:cNvPicPr>
            <a:picLocks noChangeAspect="1"/>
          </p:cNvPicPr>
          <p:nvPr/>
        </p:nvPicPr>
        <p:blipFill>
          <a:blip r:embed="rId8"/>
          <a:stretch>
            <a:fillRect/>
          </a:stretch>
        </p:blipFill>
        <p:spPr>
          <a:xfrm>
            <a:off x="280441" y="6243592"/>
            <a:ext cx="1390008" cy="286537"/>
          </a:xfrm>
          <a:prstGeom prst="rect">
            <a:avLst/>
          </a:prstGeom>
        </p:spPr>
      </p:pic>
      <p:pic>
        <p:nvPicPr>
          <p:cNvPr id="23" name="Imagen 22">
            <a:extLst>
              <a:ext uri="{FF2B5EF4-FFF2-40B4-BE49-F238E27FC236}">
                <a16:creationId xmlns:a16="http://schemas.microsoft.com/office/drawing/2014/main" id="{1CBCA222-8A23-28F5-D844-FCA523364676}"/>
              </a:ext>
            </a:extLst>
          </p:cNvPr>
          <p:cNvPicPr>
            <a:picLocks noChangeAspect="1"/>
          </p:cNvPicPr>
          <p:nvPr/>
        </p:nvPicPr>
        <p:blipFill>
          <a:blip r:embed="rId9"/>
          <a:stretch>
            <a:fillRect/>
          </a:stretch>
        </p:blipFill>
        <p:spPr>
          <a:xfrm>
            <a:off x="2747389" y="4906350"/>
            <a:ext cx="883997" cy="286537"/>
          </a:xfrm>
          <a:prstGeom prst="rect">
            <a:avLst/>
          </a:prstGeom>
        </p:spPr>
      </p:pic>
      <p:pic>
        <p:nvPicPr>
          <p:cNvPr id="25" name="Imagen 24">
            <a:extLst>
              <a:ext uri="{FF2B5EF4-FFF2-40B4-BE49-F238E27FC236}">
                <a16:creationId xmlns:a16="http://schemas.microsoft.com/office/drawing/2014/main" id="{EB232FD2-2340-2410-B4B6-41AC4BAFBDAF}"/>
              </a:ext>
            </a:extLst>
          </p:cNvPr>
          <p:cNvPicPr>
            <a:picLocks noChangeAspect="1"/>
          </p:cNvPicPr>
          <p:nvPr/>
        </p:nvPicPr>
        <p:blipFill>
          <a:blip r:embed="rId10"/>
          <a:stretch>
            <a:fillRect/>
          </a:stretch>
        </p:blipFill>
        <p:spPr>
          <a:xfrm>
            <a:off x="2823596" y="5257075"/>
            <a:ext cx="658425" cy="451143"/>
          </a:xfrm>
          <a:prstGeom prst="rect">
            <a:avLst/>
          </a:prstGeom>
        </p:spPr>
      </p:pic>
      <p:pic>
        <p:nvPicPr>
          <p:cNvPr id="27" name="Imagen 26">
            <a:extLst>
              <a:ext uri="{FF2B5EF4-FFF2-40B4-BE49-F238E27FC236}">
                <a16:creationId xmlns:a16="http://schemas.microsoft.com/office/drawing/2014/main" id="{C4B59467-D63A-52B9-6CB3-EB0C415BC03A}"/>
              </a:ext>
            </a:extLst>
          </p:cNvPr>
          <p:cNvPicPr>
            <a:picLocks noChangeAspect="1"/>
          </p:cNvPicPr>
          <p:nvPr/>
        </p:nvPicPr>
        <p:blipFill>
          <a:blip r:embed="rId11"/>
          <a:stretch>
            <a:fillRect/>
          </a:stretch>
        </p:blipFill>
        <p:spPr>
          <a:xfrm>
            <a:off x="2427322" y="5915247"/>
            <a:ext cx="1054699" cy="493819"/>
          </a:xfrm>
          <a:prstGeom prst="rect">
            <a:avLst/>
          </a:prstGeom>
        </p:spPr>
      </p:pic>
      <p:pic>
        <p:nvPicPr>
          <p:cNvPr id="29" name="Imagen 28">
            <a:extLst>
              <a:ext uri="{FF2B5EF4-FFF2-40B4-BE49-F238E27FC236}">
                <a16:creationId xmlns:a16="http://schemas.microsoft.com/office/drawing/2014/main" id="{38D98D1F-C441-7D5D-E519-19322C397D57}"/>
              </a:ext>
            </a:extLst>
          </p:cNvPr>
          <p:cNvPicPr>
            <a:picLocks noChangeAspect="1"/>
          </p:cNvPicPr>
          <p:nvPr/>
        </p:nvPicPr>
        <p:blipFill>
          <a:blip r:embed="rId12"/>
          <a:stretch>
            <a:fillRect/>
          </a:stretch>
        </p:blipFill>
        <p:spPr>
          <a:xfrm>
            <a:off x="4202314" y="4915842"/>
            <a:ext cx="1201016" cy="213378"/>
          </a:xfrm>
          <a:prstGeom prst="rect">
            <a:avLst/>
          </a:prstGeom>
        </p:spPr>
      </p:pic>
      <p:sp>
        <p:nvSpPr>
          <p:cNvPr id="31" name="CuadroTexto 30">
            <a:extLst>
              <a:ext uri="{FF2B5EF4-FFF2-40B4-BE49-F238E27FC236}">
                <a16:creationId xmlns:a16="http://schemas.microsoft.com/office/drawing/2014/main" id="{01A9CC78-6B77-383E-0E74-E7CB7C12FEBA}"/>
              </a:ext>
            </a:extLst>
          </p:cNvPr>
          <p:cNvSpPr txBox="1"/>
          <p:nvPr/>
        </p:nvSpPr>
        <p:spPr>
          <a:xfrm>
            <a:off x="6460619" y="1629520"/>
            <a:ext cx="5245687" cy="1711366"/>
          </a:xfrm>
          <a:prstGeom prst="rect">
            <a:avLst/>
          </a:prstGeom>
          <a:noFill/>
        </p:spPr>
        <p:txBody>
          <a:bodyPr wrap="square">
            <a:spAutoFit/>
          </a:bodyPr>
          <a:lstStyle/>
          <a:p>
            <a:pPr algn="just">
              <a:lnSpc>
                <a:spcPct val="150000"/>
              </a:lnSpc>
              <a:spcAft>
                <a:spcPts val="800"/>
              </a:spcAft>
            </a:pPr>
            <a:r>
              <a:rPr lang="es-SV" sz="1800" dirty="0">
                <a:effectLst/>
                <a:latin typeface="Calibri" panose="020F0502020204030204" pitchFamily="34" charset="0"/>
                <a:ea typeface="Calibri" panose="020F0502020204030204" pitchFamily="34" charset="0"/>
                <a:cs typeface="Times New Roman" panose="02020603050405020304" pitchFamily="18" charset="0"/>
              </a:rPr>
              <a:t>Analizando el momento que pasa por el punto B, en t=20 s y que tiene una posición de 500 m, y pensando que inicialmente en t=0 el objeto estaba en el punto 0:</a:t>
            </a:r>
          </a:p>
        </p:txBody>
      </p:sp>
      <p:pic>
        <p:nvPicPr>
          <p:cNvPr id="33" name="Imagen 32">
            <a:extLst>
              <a:ext uri="{FF2B5EF4-FFF2-40B4-BE49-F238E27FC236}">
                <a16:creationId xmlns:a16="http://schemas.microsoft.com/office/drawing/2014/main" id="{98953379-B8CA-0256-F82B-28DB39B5CDBD}"/>
              </a:ext>
            </a:extLst>
          </p:cNvPr>
          <p:cNvPicPr>
            <a:picLocks noChangeAspect="1"/>
          </p:cNvPicPr>
          <p:nvPr/>
        </p:nvPicPr>
        <p:blipFill>
          <a:blip r:embed="rId4"/>
          <a:stretch>
            <a:fillRect/>
          </a:stretch>
        </p:blipFill>
        <p:spPr>
          <a:xfrm>
            <a:off x="6584463" y="3410426"/>
            <a:ext cx="646232" cy="213378"/>
          </a:xfrm>
          <a:prstGeom prst="rect">
            <a:avLst/>
          </a:prstGeom>
        </p:spPr>
      </p:pic>
      <p:pic>
        <p:nvPicPr>
          <p:cNvPr id="35" name="Imagen 34">
            <a:extLst>
              <a:ext uri="{FF2B5EF4-FFF2-40B4-BE49-F238E27FC236}">
                <a16:creationId xmlns:a16="http://schemas.microsoft.com/office/drawing/2014/main" id="{6FBF10D8-AA25-F5D0-701E-27F22D37E737}"/>
              </a:ext>
            </a:extLst>
          </p:cNvPr>
          <p:cNvPicPr>
            <a:picLocks noChangeAspect="1"/>
          </p:cNvPicPr>
          <p:nvPr/>
        </p:nvPicPr>
        <p:blipFill>
          <a:blip r:embed="rId5"/>
          <a:stretch>
            <a:fillRect/>
          </a:stretch>
        </p:blipFill>
        <p:spPr>
          <a:xfrm>
            <a:off x="7637933" y="3410426"/>
            <a:ext cx="451143" cy="164606"/>
          </a:xfrm>
          <a:prstGeom prst="rect">
            <a:avLst/>
          </a:prstGeom>
        </p:spPr>
      </p:pic>
      <p:pic>
        <p:nvPicPr>
          <p:cNvPr id="37" name="Imagen 36">
            <a:extLst>
              <a:ext uri="{FF2B5EF4-FFF2-40B4-BE49-F238E27FC236}">
                <a16:creationId xmlns:a16="http://schemas.microsoft.com/office/drawing/2014/main" id="{F15BF0CC-4F3A-B790-EBFA-DAAC21B6B057}"/>
              </a:ext>
            </a:extLst>
          </p:cNvPr>
          <p:cNvPicPr>
            <a:picLocks noChangeAspect="1"/>
          </p:cNvPicPr>
          <p:nvPr/>
        </p:nvPicPr>
        <p:blipFill>
          <a:blip r:embed="rId13"/>
          <a:stretch>
            <a:fillRect/>
          </a:stretch>
        </p:blipFill>
        <p:spPr>
          <a:xfrm>
            <a:off x="8519675" y="3409906"/>
            <a:ext cx="792549" cy="164606"/>
          </a:xfrm>
          <a:prstGeom prst="rect">
            <a:avLst/>
          </a:prstGeom>
        </p:spPr>
      </p:pic>
      <p:pic>
        <p:nvPicPr>
          <p:cNvPr id="39" name="Imagen 38">
            <a:extLst>
              <a:ext uri="{FF2B5EF4-FFF2-40B4-BE49-F238E27FC236}">
                <a16:creationId xmlns:a16="http://schemas.microsoft.com/office/drawing/2014/main" id="{492C8691-04AF-ECA2-E53D-D210051C83E7}"/>
              </a:ext>
            </a:extLst>
          </p:cNvPr>
          <p:cNvPicPr>
            <a:picLocks noChangeAspect="1"/>
          </p:cNvPicPr>
          <p:nvPr/>
        </p:nvPicPr>
        <p:blipFill>
          <a:blip r:embed="rId14"/>
          <a:stretch>
            <a:fillRect/>
          </a:stretch>
        </p:blipFill>
        <p:spPr>
          <a:xfrm>
            <a:off x="9627502" y="3385520"/>
            <a:ext cx="1121761" cy="213378"/>
          </a:xfrm>
          <a:prstGeom prst="rect">
            <a:avLst/>
          </a:prstGeom>
        </p:spPr>
      </p:pic>
      <p:pic>
        <p:nvPicPr>
          <p:cNvPr id="41" name="Imagen 40">
            <a:extLst>
              <a:ext uri="{FF2B5EF4-FFF2-40B4-BE49-F238E27FC236}">
                <a16:creationId xmlns:a16="http://schemas.microsoft.com/office/drawing/2014/main" id="{CCDEB153-132F-F4CC-DE7D-F7EB0B71DC50}"/>
              </a:ext>
            </a:extLst>
          </p:cNvPr>
          <p:cNvPicPr>
            <a:picLocks noChangeAspect="1"/>
          </p:cNvPicPr>
          <p:nvPr/>
        </p:nvPicPr>
        <p:blipFill>
          <a:blip r:embed="rId15"/>
          <a:stretch>
            <a:fillRect/>
          </a:stretch>
        </p:blipFill>
        <p:spPr>
          <a:xfrm>
            <a:off x="6529594" y="3704912"/>
            <a:ext cx="1402202" cy="286537"/>
          </a:xfrm>
          <a:prstGeom prst="rect">
            <a:avLst/>
          </a:prstGeom>
        </p:spPr>
      </p:pic>
      <p:pic>
        <p:nvPicPr>
          <p:cNvPr id="43" name="Imagen 42">
            <a:extLst>
              <a:ext uri="{FF2B5EF4-FFF2-40B4-BE49-F238E27FC236}">
                <a16:creationId xmlns:a16="http://schemas.microsoft.com/office/drawing/2014/main" id="{7CAB9B52-1197-82B1-2701-4AF101CF46A6}"/>
              </a:ext>
            </a:extLst>
          </p:cNvPr>
          <p:cNvPicPr>
            <a:picLocks noChangeAspect="1"/>
          </p:cNvPicPr>
          <p:nvPr/>
        </p:nvPicPr>
        <p:blipFill>
          <a:blip r:embed="rId16"/>
          <a:stretch>
            <a:fillRect/>
          </a:stretch>
        </p:blipFill>
        <p:spPr>
          <a:xfrm>
            <a:off x="6584529" y="4054946"/>
            <a:ext cx="762066" cy="188992"/>
          </a:xfrm>
          <a:prstGeom prst="rect">
            <a:avLst/>
          </a:prstGeom>
        </p:spPr>
      </p:pic>
      <p:pic>
        <p:nvPicPr>
          <p:cNvPr id="45" name="Imagen 44">
            <a:extLst>
              <a:ext uri="{FF2B5EF4-FFF2-40B4-BE49-F238E27FC236}">
                <a16:creationId xmlns:a16="http://schemas.microsoft.com/office/drawing/2014/main" id="{A95968B2-2EE6-E0B9-C0A4-310D43CA2519}"/>
              </a:ext>
            </a:extLst>
          </p:cNvPr>
          <p:cNvPicPr>
            <a:picLocks noChangeAspect="1"/>
          </p:cNvPicPr>
          <p:nvPr/>
        </p:nvPicPr>
        <p:blipFill>
          <a:blip r:embed="rId17"/>
          <a:stretch>
            <a:fillRect/>
          </a:stretch>
        </p:blipFill>
        <p:spPr>
          <a:xfrm>
            <a:off x="6584463" y="4355475"/>
            <a:ext cx="670618" cy="451143"/>
          </a:xfrm>
          <a:prstGeom prst="rect">
            <a:avLst/>
          </a:prstGeom>
        </p:spPr>
      </p:pic>
      <p:pic>
        <p:nvPicPr>
          <p:cNvPr id="47" name="Imagen 46">
            <a:extLst>
              <a:ext uri="{FF2B5EF4-FFF2-40B4-BE49-F238E27FC236}">
                <a16:creationId xmlns:a16="http://schemas.microsoft.com/office/drawing/2014/main" id="{58AFFC59-A1AC-D2E7-A356-A87EE5A8162D}"/>
              </a:ext>
            </a:extLst>
          </p:cNvPr>
          <p:cNvPicPr>
            <a:picLocks noChangeAspect="1"/>
          </p:cNvPicPr>
          <p:nvPr/>
        </p:nvPicPr>
        <p:blipFill>
          <a:blip r:embed="rId18"/>
          <a:stretch>
            <a:fillRect/>
          </a:stretch>
        </p:blipFill>
        <p:spPr>
          <a:xfrm>
            <a:off x="6200382" y="4906350"/>
            <a:ext cx="1054699" cy="499915"/>
          </a:xfrm>
          <a:prstGeom prst="rect">
            <a:avLst/>
          </a:prstGeom>
        </p:spPr>
      </p:pic>
      <p:pic>
        <p:nvPicPr>
          <p:cNvPr id="49" name="Imagen 48">
            <a:extLst>
              <a:ext uri="{FF2B5EF4-FFF2-40B4-BE49-F238E27FC236}">
                <a16:creationId xmlns:a16="http://schemas.microsoft.com/office/drawing/2014/main" id="{85F74895-6942-AEF4-4382-67B062F78163}"/>
              </a:ext>
            </a:extLst>
          </p:cNvPr>
          <p:cNvPicPr>
            <a:picLocks noChangeAspect="1"/>
          </p:cNvPicPr>
          <p:nvPr/>
        </p:nvPicPr>
        <p:blipFill>
          <a:blip r:embed="rId12"/>
          <a:stretch>
            <a:fillRect/>
          </a:stretch>
        </p:blipFill>
        <p:spPr>
          <a:xfrm>
            <a:off x="6719252" y="5463469"/>
            <a:ext cx="1201016" cy="213378"/>
          </a:xfrm>
          <a:prstGeom prst="rect">
            <a:avLst/>
          </a:prstGeom>
        </p:spPr>
      </p:pic>
      <p:sp>
        <p:nvSpPr>
          <p:cNvPr id="51" name="CuadroTexto 50">
            <a:extLst>
              <a:ext uri="{FF2B5EF4-FFF2-40B4-BE49-F238E27FC236}">
                <a16:creationId xmlns:a16="http://schemas.microsoft.com/office/drawing/2014/main" id="{571102E7-25CA-60C8-C61D-0E8DBA0F5B37}"/>
              </a:ext>
            </a:extLst>
          </p:cNvPr>
          <p:cNvSpPr txBox="1"/>
          <p:nvPr/>
        </p:nvSpPr>
        <p:spPr>
          <a:xfrm>
            <a:off x="3671502" y="5542153"/>
            <a:ext cx="8325320" cy="1295868"/>
          </a:xfrm>
          <a:prstGeom prst="rect">
            <a:avLst/>
          </a:prstGeom>
          <a:noFill/>
        </p:spPr>
        <p:txBody>
          <a:bodyPr wrap="square">
            <a:spAutoFit/>
          </a:bodyPr>
          <a:lstStyle/>
          <a:p>
            <a:pPr algn="just">
              <a:lnSpc>
                <a:spcPct val="150000"/>
              </a:lnSpc>
              <a:spcAft>
                <a:spcPts val="800"/>
              </a:spcAft>
            </a:pPr>
            <a:r>
              <a:rPr lang="es-SV" sz="1800" b="1" dirty="0">
                <a:effectLst/>
                <a:latin typeface="Calibri" panose="020F0502020204030204" pitchFamily="34" charset="0"/>
                <a:ea typeface="Calibri" panose="020F0502020204030204" pitchFamily="34" charset="0"/>
                <a:cs typeface="Times New Roman" panose="02020603050405020304" pitchFamily="18" charset="0"/>
              </a:rPr>
              <a:t>Se concluye que la velocidad que tiene en ambos momentos es la misma, es decir si se mueve con velocidad constante ya que tiene desplazamientos iguales en tiempos iguales (se mueve 25 metros cada segundo a partir del punto 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988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31" grpId="0"/>
      <p:bldP spid="51"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199</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ALFREDO MENDOZA JUAREZ</dc:creator>
  <cp:lastModifiedBy>RUBEN ALFREDO MENDOZA JUAREZ</cp:lastModifiedBy>
  <cp:revision>14</cp:revision>
  <dcterms:created xsi:type="dcterms:W3CDTF">2023-10-27T00:51:22Z</dcterms:created>
  <dcterms:modified xsi:type="dcterms:W3CDTF">2023-11-10T18:14:36Z</dcterms:modified>
</cp:coreProperties>
</file>